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719" r:id="rId3"/>
    <p:sldMasterId id="2147483733" r:id="rId4"/>
    <p:sldMasterId id="2147483744" r:id="rId5"/>
  </p:sldMasterIdLst>
  <p:notesMasterIdLst>
    <p:notesMasterId r:id="rId22"/>
  </p:notesMasterIdLst>
  <p:sldIdLst>
    <p:sldId id="257" r:id="rId6"/>
    <p:sldId id="377" r:id="rId7"/>
    <p:sldId id="378" r:id="rId8"/>
    <p:sldId id="379" r:id="rId9"/>
    <p:sldId id="380" r:id="rId10"/>
    <p:sldId id="381" r:id="rId11"/>
    <p:sldId id="341" r:id="rId12"/>
    <p:sldId id="362" r:id="rId13"/>
    <p:sldId id="361" r:id="rId14"/>
    <p:sldId id="343" r:id="rId15"/>
    <p:sldId id="370" r:id="rId16"/>
    <p:sldId id="371" r:id="rId17"/>
    <p:sldId id="372" r:id="rId18"/>
    <p:sldId id="373" r:id="rId19"/>
    <p:sldId id="382" r:id="rId20"/>
    <p:sldId id="308" r:id="rId21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89193" autoAdjust="0"/>
  </p:normalViewPr>
  <p:slideViewPr>
    <p:cSldViewPr snapToGrid="0" snapToObjects="1">
      <p:cViewPr varScale="1">
        <p:scale>
          <a:sx n="77" d="100"/>
          <a:sy n="77" d="100"/>
        </p:scale>
        <p:origin x="379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C1FBB-1600-4269-A68F-722A0EA47786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E3EF0-5D44-4577-942C-885586EE2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9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Технологии обработки древесины за последние 50 лет шагнули далеко вперед в нивелировании слабых сторон дерева как строительного материала и в усилении его сильных качеств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00249-5451-40C6-9F60-197407D259A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33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B6509-C644-49EC-97BC-105A8D6518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59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B6509-C644-49EC-97BC-105A8D6518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15C6-343E-8B4D-A8ED-31B56A640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92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A1C3-2095-2C40-BB6E-2108482C7C22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7E24-222C-1648-AA9C-99C039DF5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5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8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6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6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1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8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40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6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44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4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6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1D0B1C8F-4DC9-4CFB-A38A-C711E0A16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4643" cy="13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86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144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75662"/>
            <a:ext cx="9144000" cy="73430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9" indent="0" algn="ctr">
              <a:buNone/>
              <a:defRPr sz="1350"/>
            </a:lvl3pPr>
            <a:lvl4pPr marL="1028653" indent="0" algn="ctr">
              <a:buNone/>
              <a:defRPr sz="1200"/>
            </a:lvl4pPr>
            <a:lvl5pPr marL="1371537" indent="0" algn="ctr">
              <a:buNone/>
              <a:defRPr sz="1200"/>
            </a:lvl5pPr>
            <a:lvl6pPr marL="1714421" indent="0" algn="ctr">
              <a:buNone/>
              <a:defRPr sz="1200"/>
            </a:lvl6pPr>
            <a:lvl7pPr marL="2057306" indent="0" algn="ctr">
              <a:buNone/>
              <a:defRPr sz="1200"/>
            </a:lvl7pPr>
            <a:lvl8pPr marL="2400190" indent="0" algn="ctr">
              <a:buNone/>
              <a:defRPr sz="1200"/>
            </a:lvl8pPr>
            <a:lvl9pPr marL="2743074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4888-1D3F-034B-B7DF-4D1B6EB4D37E}" type="datetime1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9098" y="6356352"/>
            <a:ext cx="1208903" cy="365125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</a:defRPr>
            </a:lvl1pPr>
          </a:lstStyle>
          <a:p>
            <a:fld id="{50E6C8CB-68D8-5745-A617-C32D986B26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9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36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2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39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53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4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3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5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8EFF6AE9-8918-4E6C-9818-1245D8DD0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4643" cy="13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28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10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11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42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2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42739"/>
            <a:ext cx="10363200" cy="1767224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90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875" y="365127"/>
            <a:ext cx="8534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46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60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29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11" y="365127"/>
            <a:ext cx="960547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03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4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75662"/>
            <a:ext cx="9144000" cy="73430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9" indent="0" algn="ctr">
              <a:buNone/>
              <a:defRPr sz="1350"/>
            </a:lvl3pPr>
            <a:lvl4pPr marL="1028653" indent="0" algn="ctr">
              <a:buNone/>
              <a:defRPr sz="1200"/>
            </a:lvl4pPr>
            <a:lvl5pPr marL="1371537" indent="0" algn="ctr">
              <a:buNone/>
              <a:defRPr sz="1200"/>
            </a:lvl5pPr>
            <a:lvl6pPr marL="1714421" indent="0" algn="ctr">
              <a:buNone/>
              <a:defRPr sz="1200"/>
            </a:lvl6pPr>
            <a:lvl7pPr marL="2057306" indent="0" algn="ctr">
              <a:buNone/>
              <a:defRPr sz="1200"/>
            </a:lvl7pPr>
            <a:lvl8pPr marL="2400190" indent="0" algn="ctr">
              <a:buNone/>
              <a:defRPr sz="1200"/>
            </a:lvl8pPr>
            <a:lvl9pPr marL="2743074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4888-1D3F-034B-B7DF-4D1B6EB4D37E}" type="datetime1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9098" y="6356352"/>
            <a:ext cx="1208903" cy="365125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</a:defRPr>
            </a:lvl1pPr>
          </a:lstStyle>
          <a:p>
            <a:fld id="{50E6C8CB-68D8-5745-A617-C32D986B26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3A53CF7D-84EF-4C01-85E3-9AA32585D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4643" cy="13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2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2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45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74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4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42739"/>
            <a:ext cx="10363200" cy="1767224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222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875" y="365127"/>
            <a:ext cx="8534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70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97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30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11" y="365127"/>
            <a:ext cx="960547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66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8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96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28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37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49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18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0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8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3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1C3-2095-2C40-BB6E-2108482C7C22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7E24-222C-1648-AA9C-99C039DF5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5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96" r:id="rId5"/>
    <p:sldLayoutId id="214748375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1C3-2095-2C40-BB6E-2108482C7C22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7E24-222C-1648-AA9C-99C039DF52E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7FEA2DD1-A3DD-4EFE-AAFE-021923DAAC5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4643" cy="13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7" r:id="rId12"/>
    <p:sldLayoutId id="2147483678" r:id="rId13"/>
    <p:sldLayoutId id="2147483680" r:id="rId14"/>
    <p:sldLayoutId id="21474836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0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4155" y="365127"/>
            <a:ext cx="92596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0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4155" y="365127"/>
            <a:ext cx="92596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E5E5-06C5-4AA6-B421-0401B680D0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78B7-EE17-44B9-BEA9-C8512F7C3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5808E865-AF9B-4FF3-982C-FE84980A9B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4643" cy="13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ip@npadd.ru" TargetMode="External"/><Relationship Id="rId2" Type="http://schemas.openxmlformats.org/officeDocument/2006/relationships/hyperlink" Target="http://www.npadd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9960" y="1400782"/>
            <a:ext cx="1861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ОЛЕГ ПАНИТКОВ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59960" y="1999932"/>
            <a:ext cx="3118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Генеральный директор Ассоциации деревянного домостроения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40113" y="877815"/>
            <a:ext cx="6323997" cy="112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20076" y="3939794"/>
            <a:ext cx="5239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Инструменты развития рынка деревянного домостроения</a:t>
            </a:r>
          </a:p>
        </p:txBody>
      </p:sp>
      <p:pic>
        <p:nvPicPr>
          <p:cNvPr id="3" name="Изображение 2" descr="proxy.imgsma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655" y="1400783"/>
            <a:ext cx="2575038" cy="3993823"/>
          </a:xfrm>
          <a:prstGeom prst="rect">
            <a:avLst/>
          </a:prstGeom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A6188D27-F253-4F8D-A2EC-9ED2875975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" y="0"/>
            <a:ext cx="1324643" cy="13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Sheet1!$M$142:$T$147"/>
              </a:ext>
            </a:extLst>
          </p:cNvPicPr>
          <p:nvPr/>
        </p:nvPicPr>
        <p:blipFill rotWithShape="1">
          <a:blip r:embed="rId3"/>
          <a:srcRect l="34081" r="1"/>
          <a:stretch/>
        </p:blipFill>
        <p:spPr bwMode="auto">
          <a:xfrm>
            <a:off x="775852" y="5488994"/>
            <a:ext cx="4363277" cy="13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3F435-5E18-45C6-96F8-FBB6B1D3BB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0" y="1511086"/>
            <a:ext cx="3636778" cy="36532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17DE3E-CEF3-4567-A4C4-F893199FA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61850"/>
              </p:ext>
            </p:extLst>
          </p:nvPr>
        </p:nvGraphicFramePr>
        <p:xfrm>
          <a:off x="6365261" y="1325564"/>
          <a:ext cx="5615461" cy="5532437"/>
        </p:xfrm>
        <a:graphic>
          <a:graphicData uri="http://schemas.openxmlformats.org/drawingml/2006/table">
            <a:tbl>
              <a:tblPr/>
              <a:tblGrid>
                <a:gridCol w="1672691">
                  <a:extLst>
                    <a:ext uri="{9D8B030D-6E8A-4147-A177-3AD203B41FA5}">
                      <a16:colId xmlns:a16="http://schemas.microsoft.com/office/drawing/2014/main" val="4183900255"/>
                    </a:ext>
                  </a:extLst>
                </a:gridCol>
                <a:gridCol w="912376">
                  <a:extLst>
                    <a:ext uri="{9D8B030D-6E8A-4147-A177-3AD203B41FA5}">
                      <a16:colId xmlns:a16="http://schemas.microsoft.com/office/drawing/2014/main" val="3013368831"/>
                    </a:ext>
                  </a:extLst>
                </a:gridCol>
                <a:gridCol w="1162194">
                  <a:extLst>
                    <a:ext uri="{9D8B030D-6E8A-4147-A177-3AD203B41FA5}">
                      <a16:colId xmlns:a16="http://schemas.microsoft.com/office/drawing/2014/main" val="2386533022"/>
                    </a:ext>
                  </a:extLst>
                </a:gridCol>
                <a:gridCol w="858069">
                  <a:extLst>
                    <a:ext uri="{9D8B030D-6E8A-4147-A177-3AD203B41FA5}">
                      <a16:colId xmlns:a16="http://schemas.microsoft.com/office/drawing/2014/main" val="1607839193"/>
                    </a:ext>
                  </a:extLst>
                </a:gridCol>
                <a:gridCol w="1010131">
                  <a:extLst>
                    <a:ext uri="{9D8B030D-6E8A-4147-A177-3AD203B41FA5}">
                      <a16:colId xmlns:a16="http://schemas.microsoft.com/office/drawing/2014/main" val="1282299927"/>
                    </a:ext>
                  </a:extLst>
                </a:gridCol>
              </a:tblGrid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Компания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Общ бал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надёжность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качество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репутация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230605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Гуд Вуд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95182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Главдачтрест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565285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Инсбург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294057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Вудвиль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224"/>
                  </a:ext>
                </a:extLst>
              </a:tr>
              <a:tr h="435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Сокольский док (СОКОЛ)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019758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Изба де Люкс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34763"/>
                  </a:ext>
                </a:extLst>
              </a:tr>
              <a:tr h="270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Медный Всадник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05562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Зодчий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60310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Альпбау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7106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Талион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68868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Город Лес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23133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Да Медведь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272515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Нархозстрой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42255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Хольцхаус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199203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Магнумхауз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94038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АБС Строй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081090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HONKA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57779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Norvex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441416"/>
                  </a:ext>
                </a:extLst>
              </a:tr>
              <a:tr h="257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Крымтрансстрой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11380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СК Клен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32356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Древпродукт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037480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МКД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06534"/>
                  </a:ext>
                </a:extLst>
              </a:tr>
              <a:tr h="2176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ТАМАК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394" marR="5394" marT="5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139578"/>
                  </a:ext>
                </a:extLst>
              </a:tr>
            </a:tbl>
          </a:graphicData>
        </a:graphic>
      </p:graphicFrame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5B97F6A9-752A-4493-940B-0B78AC1AB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" y="0"/>
            <a:ext cx="1324643" cy="1324642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0A218BEC-D711-4FAE-908E-5A4AF2F1907E}"/>
              </a:ext>
            </a:extLst>
          </p:cNvPr>
          <p:cNvSpPr/>
          <p:nvPr/>
        </p:nvSpPr>
        <p:spPr>
          <a:xfrm>
            <a:off x="7492466" y="447954"/>
            <a:ext cx="3770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АККРЕДИТАЦИЯ (РАДД)</a:t>
            </a:r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6ED28B39-77FE-47F3-823F-FF4E2D67696D}"/>
              </a:ext>
            </a:extLst>
          </p:cNvPr>
          <p:cNvSpPr/>
          <p:nvPr/>
        </p:nvSpPr>
        <p:spPr>
          <a:xfrm flipV="1">
            <a:off x="3837035" y="836546"/>
            <a:ext cx="731086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1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EA7E-01AE-4091-A785-96A7CF25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77329-D756-4063-9092-0F20A76B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9FD66-B3EE-45BD-92F7-53C30897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53" y="1"/>
            <a:ext cx="6362700" cy="6194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DAC980-A155-44F6-97B5-44F3CB12B5B2}"/>
              </a:ext>
            </a:extLst>
          </p:cNvPr>
          <p:cNvSpPr/>
          <p:nvPr/>
        </p:nvSpPr>
        <p:spPr>
          <a:xfrm>
            <a:off x="3658281" y="6360056"/>
            <a:ext cx="4229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http://www.pro-wood.pro/</a:t>
            </a:r>
          </a:p>
        </p:txBody>
      </p:sp>
    </p:spTree>
    <p:extLst>
      <p:ext uri="{BB962C8B-B14F-4D97-AF65-F5344CB8AC3E}">
        <p14:creationId xmlns:p14="http://schemas.microsoft.com/office/powerpoint/2010/main" val="34125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5107-50FF-4360-8BB9-69389430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8C85-6EB2-4E45-845C-6DB1AF34D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/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820842-23C6-4DF0-A09C-D9D18CB577AC}"/>
              </a:ext>
            </a:extLst>
          </p:cNvPr>
          <p:cNvSpPr/>
          <p:nvPr/>
        </p:nvSpPr>
        <p:spPr>
          <a:xfrm>
            <a:off x="6597944" y="486917"/>
            <a:ext cx="5264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МАРКЕТИНГОВОЕ ИССЛЕДОВАНИЕ</a:t>
            </a: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58CAD989-114C-418B-99B5-17308C26A706}"/>
              </a:ext>
            </a:extLst>
          </p:cNvPr>
          <p:cNvSpPr/>
          <p:nvPr/>
        </p:nvSpPr>
        <p:spPr>
          <a:xfrm flipV="1">
            <a:off x="3837035" y="836545"/>
            <a:ext cx="789113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788AC-9165-48AB-8EE7-5A443B256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37" y="1"/>
            <a:ext cx="4970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8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7FFB05-8187-4B9A-BC7A-EE18B4EA151D}"/>
              </a:ext>
            </a:extLst>
          </p:cNvPr>
          <p:cNvSpPr/>
          <p:nvPr/>
        </p:nvSpPr>
        <p:spPr>
          <a:xfrm>
            <a:off x="6140758" y="6196105"/>
            <a:ext cx="3121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http://woodexp.ru/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90679-94E9-45E9-848D-1B0A1C3B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61" y="378180"/>
            <a:ext cx="9210357" cy="57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8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2" r="8638"/>
          <a:stretch/>
        </p:blipFill>
        <p:spPr>
          <a:xfrm>
            <a:off x="6528050" y="1108031"/>
            <a:ext cx="3908081" cy="562786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528050" y="1108030"/>
            <a:ext cx="3908081" cy="561361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1758" y="5563540"/>
            <a:ext cx="2494407" cy="6361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Slide Number Placeholder 10"/>
          <p:cNvSpPr txBox="1">
            <a:spLocks/>
          </p:cNvSpPr>
          <p:nvPr/>
        </p:nvSpPr>
        <p:spPr>
          <a:xfrm>
            <a:off x="8340493" y="6447324"/>
            <a:ext cx="1870307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8185824F-2274-C745-8BE8-2632E2ED8022}" type="slidenum">
              <a:rPr lang="en-US">
                <a:solidFill>
                  <a:srgbClr val="8C9BA2"/>
                </a:solidFill>
                <a:latin typeface="Tahoma"/>
              </a:rPr>
              <a:pPr defTabSz="914400">
                <a:defRPr/>
              </a:pPr>
              <a:t>14</a:t>
            </a:fld>
            <a:endParaRPr lang="en-US" dirty="0">
              <a:solidFill>
                <a:srgbClr val="8C9BA2"/>
              </a:solidFill>
              <a:latin typeface="Taho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75996" y="553024"/>
            <a:ext cx="280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400" dirty="0">
                <a:solidFill>
                  <a:srgbClr val="5B9BD5"/>
                </a:solidFill>
                <a:latin typeface="Tahoma"/>
              </a:rPr>
              <a:t>Риски: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97169" y="1300989"/>
            <a:ext cx="2825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Aft>
                <a:spcPts val="1800"/>
              </a:spcAft>
            </a:pPr>
            <a:r>
              <a:rPr lang="ru-RU" sz="1500" b="1" dirty="0">
                <a:solidFill>
                  <a:prstClr val="white"/>
                </a:solidFill>
                <a:latin typeface="Tahoma"/>
              </a:rPr>
              <a:t>Пожар, Поджог</a:t>
            </a:r>
          </a:p>
          <a:p>
            <a:pPr defTabSz="914400">
              <a:spcAft>
                <a:spcPts val="1800"/>
              </a:spcAft>
            </a:pPr>
            <a:r>
              <a:rPr lang="ru-RU" sz="1500" b="1" dirty="0">
                <a:solidFill>
                  <a:prstClr val="white"/>
                </a:solidFill>
                <a:latin typeface="Tahoma"/>
              </a:rPr>
              <a:t>Взрыв</a:t>
            </a:r>
          </a:p>
          <a:p>
            <a:pPr defTabSz="914400">
              <a:spcAft>
                <a:spcPts val="1800"/>
              </a:spcAft>
            </a:pPr>
            <a:r>
              <a:rPr lang="ru-RU" sz="1500" b="1" dirty="0">
                <a:solidFill>
                  <a:prstClr val="white"/>
                </a:solidFill>
                <a:latin typeface="Tahoma"/>
              </a:rPr>
              <a:t>Залив</a:t>
            </a:r>
          </a:p>
          <a:p>
            <a:pPr defTabSz="914400">
              <a:spcAft>
                <a:spcPts val="1800"/>
              </a:spcAft>
            </a:pPr>
            <a:r>
              <a:rPr lang="ru-RU" sz="1500" b="1" dirty="0">
                <a:solidFill>
                  <a:prstClr val="white"/>
                </a:solidFill>
                <a:latin typeface="Tahoma"/>
              </a:rPr>
              <a:t>Стихийные бедствия</a:t>
            </a:r>
          </a:p>
          <a:p>
            <a:pPr defTabSz="914400">
              <a:spcAft>
                <a:spcPts val="1800"/>
              </a:spcAft>
            </a:pPr>
            <a:r>
              <a:rPr lang="ru-RU" sz="1500" b="1" dirty="0">
                <a:solidFill>
                  <a:prstClr val="white"/>
                </a:solidFill>
                <a:latin typeface="Tahoma"/>
              </a:rPr>
              <a:t>ПДТЛ</a:t>
            </a:r>
          </a:p>
          <a:p>
            <a:pPr defTabSz="914400">
              <a:spcAft>
                <a:spcPts val="1800"/>
              </a:spcAft>
            </a:pPr>
            <a:r>
              <a:rPr lang="ru-RU" sz="1500" b="1" dirty="0">
                <a:solidFill>
                  <a:prstClr val="white"/>
                </a:solidFill>
                <a:latin typeface="Tahoma"/>
              </a:rPr>
              <a:t>Столкновение или наезд</a:t>
            </a:r>
          </a:p>
          <a:p>
            <a:pPr defTabSz="914400">
              <a:spcAft>
                <a:spcPts val="1800"/>
              </a:spcAft>
            </a:pPr>
            <a:r>
              <a:rPr lang="ru-RU" sz="1500" b="1" dirty="0">
                <a:solidFill>
                  <a:prstClr val="white"/>
                </a:solidFill>
                <a:latin typeface="Tahoma"/>
              </a:rPr>
              <a:t>Падение твердых тел</a:t>
            </a:r>
          </a:p>
          <a:p>
            <a:pPr defTabSz="914400">
              <a:spcAft>
                <a:spcPts val="1800"/>
              </a:spcAft>
            </a:pPr>
            <a:r>
              <a:rPr lang="ru-RU" sz="1500" dirty="0">
                <a:solidFill>
                  <a:srgbClr val="F26922"/>
                </a:solidFill>
                <a:latin typeface="Tahoma"/>
              </a:rPr>
              <a:t>Террористический акт</a:t>
            </a:r>
          </a:p>
          <a:p>
            <a:pPr defTabSz="914400">
              <a:spcAft>
                <a:spcPts val="1800"/>
              </a:spcAft>
            </a:pPr>
            <a:r>
              <a:rPr lang="ru-RU" sz="1500" dirty="0">
                <a:solidFill>
                  <a:srgbClr val="F26922"/>
                </a:solidFill>
                <a:latin typeface="Tahoma"/>
              </a:rPr>
              <a:t>Сверхнормативные колебания сетей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44" y="4148758"/>
            <a:ext cx="255247" cy="29118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36" y="1793752"/>
            <a:ext cx="315575" cy="36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36" y="1301347"/>
            <a:ext cx="315575" cy="36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40" y="3220644"/>
            <a:ext cx="265875" cy="30330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36" y="2728239"/>
            <a:ext cx="315575" cy="36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0" y="2286158"/>
            <a:ext cx="295701" cy="3373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036" y="3656353"/>
            <a:ext cx="315575" cy="36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51" y="5012053"/>
            <a:ext cx="252460" cy="288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51" y="4568950"/>
            <a:ext cx="252460" cy="28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67025" y="274638"/>
            <a:ext cx="7343775" cy="1143000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ru-RU" sz="2800" dirty="0">
                <a:solidFill>
                  <a:srgbClr val="FF6700"/>
                </a:solidFill>
                <a:latin typeface="Tahoma"/>
              </a:rPr>
              <a:t>Мой дом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81200" y="1108032"/>
            <a:ext cx="31088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defTabSz="914400" eaLnBrk="0" hangingPunct="0">
              <a:buClr>
                <a:srgbClr val="F26922"/>
              </a:buClr>
              <a:defRPr/>
            </a:pPr>
            <a:r>
              <a:rPr lang="ru-RU" sz="2200" dirty="0">
                <a:solidFill>
                  <a:prstClr val="white"/>
                </a:solidFill>
                <a:latin typeface="Tahoma"/>
              </a:rPr>
              <a:t>Коробочные продукты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6780" y="4511930"/>
            <a:ext cx="1343273" cy="23382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4494" y="3061352"/>
            <a:ext cx="3418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200" b="1" dirty="0">
                <a:solidFill>
                  <a:srgbClr val="44546A"/>
                </a:solidFill>
                <a:latin typeface="Tahoma"/>
              </a:rPr>
              <a:t>Можно застраховать: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3720" y="3712143"/>
            <a:ext cx="364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ahoma"/>
              </a:rPr>
              <a:t>Квартиру/комнату</a:t>
            </a:r>
          </a:p>
          <a:p>
            <a:pPr marL="285750" indent="-285750" defTabSz="9144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ahoma"/>
              </a:rPr>
              <a:t>Конструктивные элементы</a:t>
            </a:r>
          </a:p>
          <a:p>
            <a:pPr marL="285750" indent="-285750" defTabSz="9144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ahoma"/>
              </a:rPr>
              <a:t>Внутреннюю отделку</a:t>
            </a:r>
            <a:r>
              <a:rPr lang="ru-RU" sz="1600" dirty="0">
                <a:solidFill>
                  <a:srgbClr val="77787B"/>
                </a:solidFill>
                <a:latin typeface="Tahoma"/>
              </a:rPr>
              <a:t> </a:t>
            </a:r>
            <a:r>
              <a:rPr lang="ru-RU" sz="1600" dirty="0">
                <a:solidFill>
                  <a:srgbClr val="F26922"/>
                </a:solidFill>
                <a:latin typeface="Tahoma"/>
              </a:rPr>
              <a:t>(включая окна + межкомнатные двери) </a:t>
            </a:r>
            <a:r>
              <a:rPr lang="ru-RU" sz="1600" dirty="0">
                <a:solidFill>
                  <a:prstClr val="black"/>
                </a:solidFill>
                <a:latin typeface="Tahoma"/>
              </a:rPr>
              <a:t>и инженерное оборудование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981201" y="1469675"/>
            <a:ext cx="43734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Классический продукт по страхованию домов.</a:t>
            </a:r>
          </a:p>
          <a:p>
            <a:pPr defTabSz="914400"/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Срок страхования – от 1 месяца до 1 года.</a:t>
            </a:r>
          </a:p>
          <a:p>
            <a:pPr defTabSz="914400"/>
            <a:endParaRPr lang="ru-R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31794" y="5572659"/>
            <a:ext cx="2704336" cy="84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TextBox 90"/>
          <p:cNvSpPr txBox="1"/>
          <p:nvPr/>
        </p:nvSpPr>
        <p:spPr>
          <a:xfrm>
            <a:off x="7995874" y="5620548"/>
            <a:ext cx="258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Гибкость продукта позволяет выбрать нужный набор рисков.</a:t>
            </a:r>
          </a:p>
          <a:p>
            <a:endParaRPr lang="ru-RU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24-конечная звезда 49"/>
          <p:cNvSpPr/>
          <p:nvPr/>
        </p:nvSpPr>
        <p:spPr>
          <a:xfrm rot="999614">
            <a:off x="9121426" y="527502"/>
            <a:ext cx="1511566" cy="1596907"/>
          </a:xfrm>
          <a:prstGeom prst="star2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43753" y="1004906"/>
            <a:ext cx="946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b="1" dirty="0">
                <a:solidFill>
                  <a:prstClr val="white"/>
                </a:solidFill>
                <a:latin typeface="Calibri" panose="020F0502020204030204"/>
              </a:rPr>
              <a:t>Тариф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515847" y="1325342"/>
            <a:ext cx="83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0,39%</a:t>
            </a:r>
          </a:p>
          <a:p>
            <a:pPr defTabSz="914400"/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998969" y="258475"/>
            <a:ext cx="3833125" cy="28747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E7E6E6">
                    <a:lumMod val="75000"/>
                  </a:srgbClr>
                </a:solidFill>
                <a:latin typeface="Calibri Light" panose="020F0302020204030204"/>
              </a:rPr>
              <a:t>Страхование домов</a:t>
            </a:r>
            <a:r>
              <a:rPr lang="ru-RU" sz="1400" dirty="0">
                <a:solidFill>
                  <a:srgbClr val="E7E6E6">
                    <a:lumMod val="75000"/>
                  </a:srgbClr>
                </a:solidFill>
                <a:latin typeface="Calibri Light" panose="020F0302020204030204"/>
              </a:rPr>
              <a:t> </a:t>
            </a:r>
            <a:r>
              <a:rPr lang="ru-RU" sz="1200" dirty="0">
                <a:solidFill>
                  <a:srgbClr val="E7E6E6">
                    <a:lumMod val="75000"/>
                  </a:srgbClr>
                </a:solidFill>
                <a:latin typeface="Calibri Light" panose="020F0302020204030204"/>
              </a:rPr>
              <a:t>в ООО «СК «Согласие»</a:t>
            </a:r>
            <a:endParaRPr lang="en-US" sz="1200" dirty="0">
              <a:solidFill>
                <a:srgbClr val="E7E6E6">
                  <a:lumMod val="7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357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2019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2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Пособие по проектированию и сортамент</a:t>
            </a:r>
            <a:endParaRPr lang="en-US" dirty="0"/>
          </a:p>
          <a:p>
            <a:r>
              <a:rPr lang="ru-RU" dirty="0"/>
              <a:t>Формирование информационного поля</a:t>
            </a:r>
          </a:p>
          <a:p>
            <a:r>
              <a:rPr lang="ru-RU" dirty="0"/>
              <a:t>Работа с властными структурами</a:t>
            </a:r>
          </a:p>
          <a:p>
            <a:pPr lvl="1"/>
            <a:r>
              <a:rPr lang="ru-RU" dirty="0"/>
              <a:t>Реестр</a:t>
            </a:r>
            <a:r>
              <a:rPr lang="en-US" dirty="0"/>
              <a:t> </a:t>
            </a:r>
            <a:r>
              <a:rPr lang="ru-RU" dirty="0"/>
              <a:t>проектов повторного применения</a:t>
            </a:r>
          </a:p>
          <a:p>
            <a:pPr lvl="1"/>
            <a:r>
              <a:rPr lang="ru-RU" dirty="0"/>
              <a:t>Кредитование</a:t>
            </a:r>
          </a:p>
          <a:p>
            <a:pPr lvl="1"/>
            <a:r>
              <a:rPr lang="ru-RU" dirty="0"/>
              <a:t>Нормы</a:t>
            </a:r>
          </a:p>
          <a:p>
            <a:r>
              <a:rPr lang="ru-RU" dirty="0"/>
              <a:t>Кооперация между участниками Ассоциации</a:t>
            </a:r>
          </a:p>
          <a:p>
            <a:r>
              <a:rPr lang="ru-RU" dirty="0"/>
              <a:t>РАДД</a:t>
            </a:r>
          </a:p>
          <a:p>
            <a:r>
              <a:rPr lang="ru-RU" dirty="0"/>
              <a:t>Контроль качества</a:t>
            </a:r>
          </a:p>
          <a:p>
            <a:r>
              <a:rPr lang="ru-RU" dirty="0"/>
              <a:t>Премия и платформа </a:t>
            </a:r>
            <a:r>
              <a:rPr lang="en-US" dirty="0"/>
              <a:t>Pro Wood</a:t>
            </a:r>
          </a:p>
          <a:p>
            <a:r>
              <a:rPr lang="ru-RU" dirty="0"/>
              <a:t>Зарубежные бизнес-мисси</a:t>
            </a:r>
          </a:p>
          <a:p>
            <a:r>
              <a:rPr lang="ru-RU" dirty="0"/>
              <a:t>Страхование</a:t>
            </a:r>
          </a:p>
          <a:p>
            <a:r>
              <a:rPr lang="ru-RU" dirty="0"/>
              <a:t>Работа с туристическими кластерами</a:t>
            </a:r>
          </a:p>
          <a:p>
            <a:r>
              <a:rPr lang="ru-RU" dirty="0"/>
              <a:t>Маркетинговые исследования</a:t>
            </a:r>
          </a:p>
          <a:p>
            <a:endParaRPr lang="ru-RU" dirty="0"/>
          </a:p>
        </p:txBody>
      </p:sp>
      <p:pic>
        <p:nvPicPr>
          <p:cNvPr id="3074" name="Picture 2" descr="ÐÐ°ÑÑÐ¸Ð½ÐºÐ¸ Ð¿Ð¾ Ð·Ð°Ð¿ÑÐ¾ÑÑ Ð¿Ð»Ð¾ÑÐ½Ð¸ÑÐºÐ¸Ð¹ Ð¸Ð½ÑÑÑÑÐ¼ÐµÐ½Ñ">
            <a:extLst>
              <a:ext uri="{FF2B5EF4-FFF2-40B4-BE49-F238E27FC236}">
                <a16:creationId xmlns:a16="http://schemas.microsoft.com/office/drawing/2014/main" id="{5CCF48D6-471E-418A-9C9C-65759886C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275" y="1825624"/>
            <a:ext cx="3185724" cy="47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05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251968"/>
            <a:ext cx="7772400" cy="176722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АССОЦИАЦИИ ДЕРЕВЯННОГО ДОМОСТРОЕНИЯ</a:t>
            </a:r>
            <a:b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WWW.NPADD.RU</a:t>
            </a:r>
            <a:b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oip@npadd.ru</a:t>
            </a:r>
            <a:b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+7 495 627 7553</a:t>
            </a:r>
            <a:b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94" y="2733471"/>
            <a:ext cx="10864411" cy="41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3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0C1E58-A7DC-49F1-A083-34487509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443" y="215622"/>
            <a:ext cx="8536897" cy="960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ЗАПРОСЫ ЯНДЕКС</a:t>
            </a: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A0027CC3-6593-4244-A9AE-1FAACE4FC5CF}"/>
              </a:ext>
            </a:extLst>
          </p:cNvPr>
          <p:cNvSpPr/>
          <p:nvPr/>
        </p:nvSpPr>
        <p:spPr>
          <a:xfrm flipV="1">
            <a:off x="2598978" y="573520"/>
            <a:ext cx="814853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CC68EA-D796-4152-BF9E-1B9505B1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83" y="693619"/>
            <a:ext cx="9180910" cy="17197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6A3FAF-8A48-4C97-959B-55134A264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29" y="3807124"/>
            <a:ext cx="9180910" cy="13327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09F6BD-F3CA-4D57-A903-277A64AB3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428" y="5025128"/>
            <a:ext cx="9180910" cy="16271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2E1B01-3B99-43AD-8232-3072F40E2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429" y="2337386"/>
            <a:ext cx="9180910" cy="1456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F19F55-21FE-44EF-B733-C5D961F32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08545"/>
            <a:ext cx="12192000" cy="54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FB342C6-0949-4152-B56B-F007004269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8451" y="1298575"/>
          <a:ext cx="11914614" cy="54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4" imgW="9311526" imgH="4259441" progId="Excel.Sheet.8">
                  <p:embed/>
                </p:oleObj>
              </mc:Choice>
              <mc:Fallback>
                <p:oleObj name="Worksheet" r:id="rId4" imgW="9311526" imgH="4259441" progId="Excel.Sheet.8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6FB342C6-0949-4152-B56B-F00700426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451" y="1298575"/>
                        <a:ext cx="11914614" cy="544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612DCE34-068D-4143-BAD0-2C7FA2C2980A}"/>
              </a:ext>
            </a:extLst>
          </p:cNvPr>
          <p:cNvSpPr/>
          <p:nvPr/>
        </p:nvSpPr>
        <p:spPr>
          <a:xfrm>
            <a:off x="9039629" y="507110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СТАТИСТИКА</a:t>
            </a: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798B0E35-88BD-4CBD-B908-FC29153B8A4A}"/>
              </a:ext>
            </a:extLst>
          </p:cNvPr>
          <p:cNvSpPr/>
          <p:nvPr/>
        </p:nvSpPr>
        <p:spPr>
          <a:xfrm flipV="1">
            <a:off x="3837035" y="836546"/>
            <a:ext cx="731086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C5B36F-15B9-40B8-B27B-0DC2618FB79A}"/>
              </a:ext>
            </a:extLst>
          </p:cNvPr>
          <p:cNvSpPr/>
          <p:nvPr/>
        </p:nvSpPr>
        <p:spPr>
          <a:xfrm rot="1614269">
            <a:off x="2156096" y="2015403"/>
            <a:ext cx="863636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Сбербанк ИЖС 0,85%</a:t>
            </a:r>
          </a:p>
        </p:txBody>
      </p:sp>
    </p:spTree>
    <p:extLst>
      <p:ext uri="{BB962C8B-B14F-4D97-AF65-F5344CB8AC3E}">
        <p14:creationId xmlns:p14="http://schemas.microsoft.com/office/powerpoint/2010/main" val="1352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98476-A332-481D-8F3D-902E8D5E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1" y="4159624"/>
            <a:ext cx="10872049" cy="24800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FCD7E5-2288-4E3D-980C-55E19EB9F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61" y="0"/>
            <a:ext cx="10872049" cy="4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2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0D0B4-B8E6-4FC9-BADE-59146339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25" y="5975734"/>
            <a:ext cx="2334984" cy="681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FB155-3B29-4223-94FF-3B53D932E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704" y="5506050"/>
            <a:ext cx="1069258" cy="1143000"/>
          </a:xfrm>
          <a:prstGeom prst="rect">
            <a:avLst/>
          </a:prstGeom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6CF1DC08-D33C-4485-AABC-A2A9DC7499EA}"/>
              </a:ext>
            </a:extLst>
          </p:cNvPr>
          <p:cNvSpPr/>
          <p:nvPr/>
        </p:nvSpPr>
        <p:spPr>
          <a:xfrm flipV="1">
            <a:off x="3837035" y="836546"/>
            <a:ext cx="731086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CE2E85-7F3A-43D7-8E86-5C1400D77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3927"/>
            <a:ext cx="12192000" cy="3130145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id="{8A87E2C8-87C1-4E07-B263-4C2C21178F61}"/>
              </a:ext>
            </a:extLst>
          </p:cNvPr>
          <p:cNvSpPr/>
          <p:nvPr/>
        </p:nvSpPr>
        <p:spPr>
          <a:xfrm>
            <a:off x="8490283" y="482155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КРЕДИТОВАНИЕ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D5C91DA-73A0-4135-8AD0-A2F26F1E610D}"/>
              </a:ext>
            </a:extLst>
          </p:cNvPr>
          <p:cNvSpPr/>
          <p:nvPr/>
        </p:nvSpPr>
        <p:spPr>
          <a:xfrm>
            <a:off x="0" y="5032374"/>
            <a:ext cx="3031435" cy="45719"/>
          </a:xfrm>
          <a:custGeom>
            <a:avLst/>
            <a:gdLst>
              <a:gd name="connsiteX0" fmla="*/ 0 w 5701663"/>
              <a:gd name="connsiteY0" fmla="*/ 32429 h 32429"/>
              <a:gd name="connsiteX1" fmla="*/ 5327374 w 5701663"/>
              <a:gd name="connsiteY1" fmla="*/ 12550 h 32429"/>
              <a:gd name="connsiteX2" fmla="*/ 5267739 w 5701663"/>
              <a:gd name="connsiteY2" fmla="*/ 12550 h 3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663" h="32429">
                <a:moveTo>
                  <a:pt x="0" y="32429"/>
                </a:moveTo>
                <a:lnTo>
                  <a:pt x="5327374" y="12550"/>
                </a:lnTo>
                <a:cubicBezTo>
                  <a:pt x="6205330" y="9237"/>
                  <a:pt x="5262770" y="-13954"/>
                  <a:pt x="5267739" y="1255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www.minfin.ru/common/v3/img/m-logo.png">
            <a:extLst>
              <a:ext uri="{FF2B5EF4-FFF2-40B4-BE49-F238E27FC236}">
                <a16:creationId xmlns:a16="http://schemas.microsoft.com/office/drawing/2014/main" id="{A4B92200-E920-4B5C-8B88-20BF1E719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" y="5450879"/>
            <a:ext cx="1212314" cy="13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125137-658B-43AD-9256-89A77433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4069" y="5534625"/>
            <a:ext cx="2505075" cy="1114425"/>
          </a:xfrm>
          <a:prstGeom prst="rect">
            <a:avLst/>
          </a:prstGeom>
        </p:spPr>
      </p:pic>
      <p:sp>
        <p:nvSpPr>
          <p:cNvPr id="14" name="Freeform: Shape 12">
            <a:extLst>
              <a:ext uri="{FF2B5EF4-FFF2-40B4-BE49-F238E27FC236}">
                <a16:creationId xmlns:a16="http://schemas.microsoft.com/office/drawing/2014/main" id="{ABE22BD0-97CE-49F3-9491-D923598BD85D}"/>
              </a:ext>
            </a:extLst>
          </p:cNvPr>
          <p:cNvSpPr/>
          <p:nvPr/>
        </p:nvSpPr>
        <p:spPr>
          <a:xfrm>
            <a:off x="0" y="4550013"/>
            <a:ext cx="3031435" cy="45719"/>
          </a:xfrm>
          <a:custGeom>
            <a:avLst/>
            <a:gdLst>
              <a:gd name="connsiteX0" fmla="*/ 0 w 5701663"/>
              <a:gd name="connsiteY0" fmla="*/ 32429 h 32429"/>
              <a:gd name="connsiteX1" fmla="*/ 5327374 w 5701663"/>
              <a:gd name="connsiteY1" fmla="*/ 12550 h 32429"/>
              <a:gd name="connsiteX2" fmla="*/ 5267739 w 5701663"/>
              <a:gd name="connsiteY2" fmla="*/ 12550 h 3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663" h="32429">
                <a:moveTo>
                  <a:pt x="0" y="32429"/>
                </a:moveTo>
                <a:lnTo>
                  <a:pt x="5327374" y="12550"/>
                </a:lnTo>
                <a:cubicBezTo>
                  <a:pt x="6205330" y="9237"/>
                  <a:pt x="5262770" y="-13954"/>
                  <a:pt x="5267739" y="1255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7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88A3FB53-545F-4612-8ADE-EA6B6FBE2034}"/>
              </a:ext>
            </a:extLst>
          </p:cNvPr>
          <p:cNvSpPr/>
          <p:nvPr/>
        </p:nvSpPr>
        <p:spPr>
          <a:xfrm>
            <a:off x="6444366" y="459295"/>
            <a:ext cx="4703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Спрос 50/50(Михаил Нейман)</a:t>
            </a:r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4121C56C-53B6-4892-AA33-6A5BD6799D81}"/>
              </a:ext>
            </a:extLst>
          </p:cNvPr>
          <p:cNvSpPr/>
          <p:nvPr/>
        </p:nvSpPr>
        <p:spPr>
          <a:xfrm flipV="1">
            <a:off x="3837035" y="836546"/>
            <a:ext cx="731086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99491D-6DA4-46E2-A293-6A92F3CF6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656"/>
            <a:ext cx="12192000" cy="532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2309A2B-079D-46D6-B76C-A877D2ABC600}"/>
              </a:ext>
            </a:extLst>
          </p:cNvPr>
          <p:cNvSpPr/>
          <p:nvPr/>
        </p:nvSpPr>
        <p:spPr>
          <a:xfrm>
            <a:off x="7259241" y="482155"/>
            <a:ext cx="3978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ХОРОШИЕ АРХИТЕКТОРЫ</a:t>
            </a:r>
          </a:p>
        </p:txBody>
      </p:sp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5B3AC34A-92DF-4B91-AF30-D403FF11E4D0}"/>
              </a:ext>
            </a:extLst>
          </p:cNvPr>
          <p:cNvSpPr/>
          <p:nvPr/>
        </p:nvSpPr>
        <p:spPr>
          <a:xfrm flipV="1">
            <a:off x="3837035" y="836546"/>
            <a:ext cx="731086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97F0CF8F-ADEA-4258-B61C-A923E3D53B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4643" cy="1324642"/>
          </a:xfrm>
          <a:prstGeom prst="rect">
            <a:avLst/>
          </a:prstGeom>
        </p:spPr>
      </p:pic>
      <p:pic>
        <p:nvPicPr>
          <p:cNvPr id="3074" name="Picture 2" descr="ÐÐ° Ð´Ð°Ð½Ð½Ð¾Ð¼ Ð¸Ð·Ð¾Ð±ÑÐ°Ð¶ÐµÐ½Ð¸Ð¸ Ð¼Ð¾Ð¶ÐµÑ Ð½Ð°ÑÐ¾Ð´Ð¸ÑÑÑÑ: Ð½ÐµÐ±Ð¾, Ð´Ð¾Ð¼, Ð¾Ð±Ð»Ð°ÐºÐ¾, ÑÑÐ°Ð²Ð°, Ð½Ð° ÑÐ»Ð¸ÑÐµ Ð¸ Ð¿ÑÐ¸ÑÐ¾Ð´Ð°">
            <a:extLst>
              <a:ext uri="{FF2B5EF4-FFF2-40B4-BE49-F238E27FC236}">
                <a16:creationId xmlns:a16="http://schemas.microsoft.com/office/drawing/2014/main" id="{2608EECF-A37A-40C4-9811-33AEC300A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4337" y="1137428"/>
            <a:ext cx="11047663" cy="57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Ð²ÑÐ¾Ð¼Ð°ÑÐ¸ÑÐµÑÐºÐ¸Ð¹ Ð°Ð»ÑÑÐµÑÐ½Ð°ÑÐ¸Ð²Ð½ÑÐ¹ ÑÐµÐºÑÑ Ð¾ÑÑÑÑÑÑÐ²ÑÐµÑ.">
            <a:extLst>
              <a:ext uri="{FF2B5EF4-FFF2-40B4-BE49-F238E27FC236}">
                <a16:creationId xmlns:a16="http://schemas.microsoft.com/office/drawing/2014/main" id="{F30A7800-30C7-47AB-B12F-A3E407321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957140"/>
            <a:ext cx="2027582" cy="19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1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C5B0-53D8-491A-8145-DD212F90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061B1-4F74-49F7-A766-456875F2E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7" r="3780"/>
          <a:stretch/>
        </p:blipFill>
        <p:spPr>
          <a:xfrm>
            <a:off x="0" y="-1"/>
            <a:ext cx="6021441" cy="6257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AD0E6-6BC9-47F2-8361-63B4B3CD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9"/>
          <a:stretch/>
        </p:blipFill>
        <p:spPr>
          <a:xfrm>
            <a:off x="6149875" y="0"/>
            <a:ext cx="5908982" cy="62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5B97F6A9-752A-4493-940B-0B78AC1AB7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" y="0"/>
            <a:ext cx="1324643" cy="1324642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0A218BEC-D711-4FAE-908E-5A4AF2F1907E}"/>
              </a:ext>
            </a:extLst>
          </p:cNvPr>
          <p:cNvSpPr/>
          <p:nvPr/>
        </p:nvSpPr>
        <p:spPr>
          <a:xfrm>
            <a:off x="7497621" y="436436"/>
            <a:ext cx="3664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ДОВЕРИЯ</a:t>
            </a:r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6ED28B39-77FE-47F3-823F-FF4E2D67696D}"/>
              </a:ext>
            </a:extLst>
          </p:cNvPr>
          <p:cNvSpPr/>
          <p:nvPr/>
        </p:nvSpPr>
        <p:spPr>
          <a:xfrm flipV="1">
            <a:off x="3837035" y="836546"/>
            <a:ext cx="7310863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918A46-0D16-4DE0-A0FA-91C05C6CF8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156" y="-1"/>
            <a:ext cx="4708922" cy="68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23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244</Words>
  <Application>Microsoft Office PowerPoint</Application>
  <PresentationFormat>Widescreen</PresentationFormat>
  <Paragraphs>181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Verdana</vt:lpstr>
      <vt:lpstr>Тема Office</vt:lpstr>
      <vt:lpstr>1_Тема Office</vt:lpstr>
      <vt:lpstr>3_Тема Office</vt:lpstr>
      <vt:lpstr>4_Тема Office</vt:lpstr>
      <vt:lpstr>5_Тема Office</vt:lpstr>
      <vt:lpstr>Worksheet</vt:lpstr>
      <vt:lpstr>PowerPoint Presentation</vt:lpstr>
      <vt:lpstr>ЗАПРОСЫ ЯНДЕКС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2019</vt:lpstr>
      <vt:lpstr>АССОЦИАЦИИ ДЕРЕВЯННОГО ДОМОСТРОЕНИЯ  WWW.NPADD.RU oip@npadd.ru +7 495 627 7553 </vt:lpstr>
    </vt:vector>
  </TitlesOfParts>
  <Company>a.s.malivanov@gmail.com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Malivanov</dc:creator>
  <cp:lastModifiedBy>Oleg I. Panitkov</cp:lastModifiedBy>
  <cp:revision>91</cp:revision>
  <dcterms:created xsi:type="dcterms:W3CDTF">2018-09-04T09:58:21Z</dcterms:created>
  <dcterms:modified xsi:type="dcterms:W3CDTF">2019-04-03T20:54:51Z</dcterms:modified>
</cp:coreProperties>
</file>