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0" r:id="rId2"/>
    <p:sldId id="281" r:id="rId3"/>
    <p:sldId id="287" r:id="rId4"/>
    <p:sldId id="280" r:id="rId5"/>
    <p:sldId id="283" r:id="rId6"/>
    <p:sldId id="290" r:id="rId7"/>
    <p:sldId id="278" r:id="rId8"/>
    <p:sldId id="292" r:id="rId9"/>
    <p:sldId id="279" r:id="rId10"/>
    <p:sldId id="277" r:id="rId11"/>
    <p:sldId id="282" r:id="rId12"/>
    <p:sldId id="284" r:id="rId13"/>
    <p:sldId id="285" r:id="rId14"/>
    <p:sldId id="288" r:id="rId15"/>
    <p:sldId id="28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46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81620" autoAdjust="0"/>
  </p:normalViewPr>
  <p:slideViewPr>
    <p:cSldViewPr snapToGrid="0">
      <p:cViewPr varScale="1">
        <p:scale>
          <a:sx n="89" d="100"/>
          <a:sy n="89" d="100"/>
        </p:scale>
        <p:origin x="29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E5698-8B4C-4CFD-A9C0-2D2F2BA59C3E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FD43C-99E3-4D43-A863-10340D52A4A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7.jpeg"/><Relationship Id="rId3" Type="http://schemas.openxmlformats.org/officeDocument/2006/relationships/image" Target="../media/image7.jpeg"/><Relationship Id="rId21" Type="http://schemas.openxmlformats.org/officeDocument/2006/relationships/image" Target="../media/image22.jpeg"/><Relationship Id="rId7" Type="http://schemas.openxmlformats.org/officeDocument/2006/relationships/image" Target="../media/image5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image" Target="../media/image6.jpe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3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5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типа лого"/>
          <p:cNvPicPr>
            <a:picLocks noChangeAspect="1"/>
          </p:cNvPicPr>
          <p:nvPr/>
        </p:nvPicPr>
        <p:blipFill>
          <a:blip r:embed="rId2"/>
          <a:srcRect t="1655"/>
          <a:stretch>
            <a:fillRect/>
          </a:stretch>
        </p:blipFill>
        <p:spPr>
          <a:xfrm>
            <a:off x="5191125" y="138430"/>
            <a:ext cx="7000875" cy="24523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541010" y="1042670"/>
            <a:ext cx="211582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72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charset="0"/>
                <a:cs typeface="Bahnschrift" panose="020B0502040204020203" charset="0"/>
              </a:rPr>
              <a:t>2023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41010" y="6332220"/>
            <a:ext cx="3575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>
                <a:latin typeface="Arial Narrow" panose="020B0606020202030204" pitchFamily="34" charset="0"/>
                <a:cs typeface="Arial Narrow" panose="020B0606020202030204" pitchFamily="34" charset="0"/>
              </a:rPr>
              <a:t>21 июля- 6 августа 2023</a:t>
            </a:r>
          </a:p>
        </p:txBody>
      </p:sp>
      <p:pic>
        <p:nvPicPr>
          <p:cNvPr id="8" name="Picture 7" descr="Y-Sdes5zW98"/>
          <p:cNvPicPr>
            <a:picLocks noChangeAspect="1"/>
          </p:cNvPicPr>
          <p:nvPr/>
        </p:nvPicPr>
        <p:blipFill>
          <a:blip r:embed="rId3">
            <a:grayscl/>
            <a:lum bright="6000" contrast="6000"/>
          </a:blip>
          <a:stretch>
            <a:fillRect/>
          </a:stretch>
        </p:blipFill>
        <p:spPr>
          <a:xfrm>
            <a:off x="0" y="-15240"/>
            <a:ext cx="5154295" cy="687260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541010" y="2590800"/>
            <a:ext cx="6454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>
                <a:latin typeface="Arial Narrow" panose="020B0606020202030204" pitchFamily="34" charset="0"/>
                <a:cs typeface="Arial Narrow" panose="020B0606020202030204" pitchFamily="34" charset="0"/>
              </a:rPr>
              <a:t>ПОСЕЛЕНИЕ ДМИТРИЕВСКОЕ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693410" y="3528060"/>
            <a:ext cx="4817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Arial Narrow" panose="020B0606020202030204" pitchFamily="34" charset="0"/>
                <a:cs typeface="Arial Narrow" panose="020B0606020202030204" pitchFamily="34" charset="0"/>
              </a:rPr>
              <a:t>ПРИ </a:t>
            </a:r>
            <a:r>
              <a:rPr lang="ru-RU" altLang="en-US" dirty="0" smtClean="0">
                <a:latin typeface="Arial Narrow" panose="020B0606020202030204" pitchFamily="34" charset="0"/>
                <a:cs typeface="Arial Narrow" panose="020B0606020202030204" pitchFamily="34" charset="0"/>
              </a:rPr>
              <a:t>УЧАСТИИ: АДМИНИСТРАЦИИ ГАЛИЧСКОГО РАЙОНА, АДМИНИСТРАЦИИ ДМИТРИЕВСКОГО СЕЛЬСКОГО ПОСЕЛЕНИЯ, АССОЦИАЦИИ ДЕРЕВЯННОГО ДОМОСТРОЕНИЯ</a:t>
            </a:r>
            <a:endParaRPr lang="ru-RU" dirty="0">
              <a:latin typeface="Arial Narrow" panose="020B0606020202030204" pitchFamily="34" charset="0"/>
              <a:ea typeface="Calibri" panose="020F0502020204030204" pitchFamily="34" charset="0"/>
              <a:cs typeface="Arial Narrow" panose="020B0606020202030204" pitchFamily="34" charset="0"/>
            </a:endParaRPr>
          </a:p>
          <a:p>
            <a:endParaRPr lang="ru-RU" altLang="en-US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334" y="1380611"/>
            <a:ext cx="7936359" cy="54773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83681" y="557487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РЕЗУЛЬТАТЫ ПРАКТИКУМА</a:t>
            </a:r>
          </a:p>
          <a:p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2006, 2015-2020 </a:t>
            </a:r>
            <a:r>
              <a:rPr lang="ru-RU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4804" y="573802"/>
            <a:ext cx="105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НАГРАДЫ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4804" y="1170931"/>
            <a:ext cx="2085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ПРЕМИЯ АРХИ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WOOD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2018</a:t>
            </a:r>
            <a:b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ОБЪЕКТ ДРЕВОЛЮЦИИ 2017 / «СКЕЛЕТ ПРОШЛОГО» </a:t>
            </a:r>
            <a:b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ЛУЧШИЙ АРТ-ОБЪЕКТ</a:t>
            </a:r>
          </a:p>
          <a:p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по мнению жюри и в народном голосовании 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62" y="2579399"/>
            <a:ext cx="2094875" cy="15711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62" y="4374814"/>
            <a:ext cx="2074068" cy="13827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5252" y="1161132"/>
            <a:ext cx="20859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ПРЕМИЯ АРХИ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WOOD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2019</a:t>
            </a:r>
            <a:b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b="0" i="0" dirty="0">
                <a:solidFill>
                  <a:srgbClr val="050505"/>
                </a:solidFill>
                <a:effectLst/>
                <a:latin typeface="Arial Narrow" panose="020B0606020202030204" pitchFamily="34" charset="0"/>
              </a:rPr>
              <a:t>ГРАН-ПРИ НИКОЛАЮ БЕЛОУСОВУ «ЗА ПОДВИЖНИЧЕСТВО И НАСТАВНИЧЕСТВО»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15" y="2579400"/>
            <a:ext cx="2349001" cy="1555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2330" r="2602" b="3547"/>
          <a:stretch>
            <a:fillRect/>
          </a:stretch>
        </p:blipFill>
        <p:spPr>
          <a:xfrm>
            <a:off x="8952992" y="2534158"/>
            <a:ext cx="1112669" cy="16010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60" y="2534158"/>
            <a:ext cx="1200682" cy="16010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r="18414"/>
          <a:stretch>
            <a:fillRect/>
          </a:stretch>
        </p:blipFill>
        <p:spPr>
          <a:xfrm>
            <a:off x="8952992" y="4262684"/>
            <a:ext cx="1533585" cy="1606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52992" y="1112935"/>
            <a:ext cx="2412650" cy="119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ПРЕМИЯ АРХНОВАЦИЯ</a:t>
            </a:r>
          </a:p>
          <a:p>
            <a:pPr>
              <a:lnSpc>
                <a:spcPts val="1440"/>
              </a:lnSpc>
            </a:pPr>
            <a:endParaRPr lang="ru-RU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ВЫСТАВКА «ЗОДЧЕСТВО2019»</a:t>
            </a:r>
          </a:p>
          <a:p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Выставка в ЦУМе в рамках фестиваля «РУССКИЕ СЕЗОНЫ»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4804" y="573802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ИНФОРМАЦИОННЫЕ ПАРТНЕРЫ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38257" b="-1"/>
          <a:stretch>
            <a:fillRect/>
          </a:stretch>
        </p:blipFill>
        <p:spPr>
          <a:xfrm>
            <a:off x="2574803" y="1606556"/>
            <a:ext cx="8950369" cy="39153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74804" y="573802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ПРИМЕРЫ ИНТЕГРАЦИИ СПОНСОРОВ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11335"/>
          <a:stretch>
            <a:fillRect/>
          </a:stretch>
        </p:blipFill>
        <p:spPr>
          <a:xfrm>
            <a:off x="2574803" y="1227815"/>
            <a:ext cx="8371363" cy="52262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820" y="3647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ПАРТНЁРСКИЕ ПАКЕТЫ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03489"/>
              </p:ext>
            </p:extLst>
          </p:nvPr>
        </p:nvGraphicFramePr>
        <p:xfrm>
          <a:off x="616912" y="526867"/>
          <a:ext cx="10832814" cy="6052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8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258">
                <a:tc>
                  <a:txBody>
                    <a:bodyPr/>
                    <a:lstStyle/>
                    <a:p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Генеральный </a:t>
                      </a:r>
                    </a:p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партнер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Поставщик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материалов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Партнёр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Статус</a:t>
                      </a:r>
                      <a:r>
                        <a:rPr lang="ru-RU" sz="1100" i="0" kern="1000" baseline="0" dirty="0">
                          <a:latin typeface="Arial Narrow" panose="020B0606020202030204" pitchFamily="34" charset="0"/>
                        </a:rPr>
                        <a:t> «при поддержке» во всех информационных материалах и носителях, в одном ряду с организаторами.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Логотип на</a:t>
                      </a:r>
                      <a:r>
                        <a:rPr lang="ru-RU" sz="1100" i="0" kern="1000" baseline="0" dirty="0">
                          <a:latin typeface="Arial Narrow" panose="020B0606020202030204" pitchFamily="34" charset="0"/>
                        </a:rPr>
                        <a:t> всех носителях практикума.</a:t>
                      </a:r>
                      <a:r>
                        <a:rPr lang="en-US" sz="1100" i="0" kern="10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Информация о компании в </a:t>
                      </a:r>
                      <a:r>
                        <a:rPr lang="ru-RU" sz="1100" i="0" kern="1000" dirty="0" err="1">
                          <a:latin typeface="Arial Narrow" panose="020B0606020202030204" pitchFamily="34" charset="0"/>
                        </a:rPr>
                        <a:t>соцсетях</a:t>
                      </a:r>
                      <a:r>
                        <a:rPr lang="ru-RU" sz="1100" i="0" kern="1000" baseline="0" dirty="0">
                          <a:latin typeface="Arial Narrow" panose="020B0606020202030204" pitchFamily="34" charset="0"/>
                        </a:rPr>
                        <a:t> и всех исходящих информационных материалах.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менее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2-х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постов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специальным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продвижением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Инстаграм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лояльность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аудитории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95%)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Размещение логотипа</a:t>
                      </a:r>
                      <a:r>
                        <a:rPr lang="ru-RU" sz="1100" i="0" kern="1000" baseline="0" dirty="0">
                          <a:latin typeface="Arial Narrow" panose="020B0606020202030204" pitchFamily="34" charset="0"/>
                        </a:rPr>
                        <a:t> на информационном стенде во въездной зоне на территорию практикума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Размещение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флага</a:t>
                      </a:r>
                      <a:r>
                        <a:rPr lang="ru-RU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/ролл-</a:t>
                      </a:r>
                      <a:r>
                        <a:rPr lang="ru-RU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апа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партнера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территории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практикума 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 23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июля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8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августа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желанию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Консультирование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работе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с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материалами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услугами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участников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 кураторов 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желанию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0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Участие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закрытом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заседании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жюри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07.08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Участие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конкурсном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показе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церемонии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награждения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победителей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Размещение логотипа на информационных панелях</a:t>
                      </a:r>
                      <a:r>
                        <a:rPr lang="ru-RU" sz="1100" i="0" kern="1000" baseline="0" dirty="0">
                          <a:latin typeface="Arial Narrow" panose="020B0606020202030204" pitchFamily="34" charset="0"/>
                        </a:rPr>
                        <a:t> к готовым объектам (бессрочно).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Упоминание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описании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объекта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информационных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блоках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подаче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конкурсы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СМИ и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так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далее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3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Упоминание партнера в собственном документальном фильме о практикуме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25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Возможность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использовать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изображения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описания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объектов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построенных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рамках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фестиваля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в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собственных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информационных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и pr-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материалах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в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социальных</a:t>
                      </a:r>
                      <a:r>
                        <a:rPr lang="en-US" sz="110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сетях</a:t>
                      </a:r>
                      <a:endParaRPr lang="en-US" sz="110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000" dirty="0" smtClean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 smtClean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00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V</a:t>
                      </a:r>
                      <a:endParaRPr lang="ru-RU" sz="1100" b="1" i="0" kern="1000" dirty="0">
                        <a:solidFill>
                          <a:srgbClr val="00B05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89596">
                <a:tc>
                  <a:txBody>
                    <a:bodyPr/>
                    <a:lstStyle/>
                    <a:p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Стоимость пакета: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1100" i="0" kern="1000" dirty="0" smtClean="0">
                          <a:latin typeface="Arial Narrow" panose="020B0606020202030204" pitchFamily="34" charset="0"/>
                        </a:rPr>
                        <a:t>00</a:t>
                      </a:r>
                      <a:r>
                        <a:rPr lang="ru-RU" sz="1100" i="0" kern="1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i="0" kern="1000" baseline="0" dirty="0">
                          <a:latin typeface="Arial Narrow" panose="020B0606020202030204" pitchFamily="34" charset="0"/>
                        </a:rPr>
                        <a:t>000  рублей</a:t>
                      </a:r>
                    </a:p>
                    <a:p>
                      <a:r>
                        <a:rPr lang="ru-RU" sz="1100" i="0" kern="1000" baseline="0" dirty="0">
                          <a:latin typeface="Arial Narrow" panose="020B0606020202030204" pitchFamily="34" charset="0"/>
                        </a:rPr>
                        <a:t>НДС не облагается</a:t>
                      </a:r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0" kern="1000" dirty="0" smtClean="0">
                          <a:latin typeface="Arial Narrow" panose="020B0606020202030204" pitchFamily="34" charset="0"/>
                        </a:rPr>
                        <a:t>150 000 рублей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000" dirty="0" smtClean="0">
                          <a:latin typeface="Arial Narrow" panose="020B0606020202030204" pitchFamily="34" charset="0"/>
                        </a:rPr>
                        <a:t>НДС не облагается</a:t>
                      </a:r>
                    </a:p>
                    <a:p>
                      <a:endParaRPr lang="ru-RU" sz="1100" i="0" kern="1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0" kern="1000" smtClean="0">
                          <a:latin typeface="Arial Narrow" panose="020B0606020202030204" pitchFamily="34" charset="0"/>
                        </a:rPr>
                        <a:t>150 </a:t>
                      </a:r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000 рублей</a:t>
                      </a:r>
                    </a:p>
                    <a:p>
                      <a:r>
                        <a:rPr lang="ru-RU" sz="1100" i="0" kern="1000" dirty="0">
                          <a:latin typeface="Arial Narrow" panose="020B0606020202030204" pitchFamily="34" charset="0"/>
                        </a:rPr>
                        <a:t>НДС не облагается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42107" y="2558955"/>
            <a:ext cx="46551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 dirty="0">
                <a:latin typeface="Arial Narrow" panose="020B0606020202030204" pitchFamily="34" charset="0"/>
              </a:rPr>
              <a:t>Спасибо за внимание</a:t>
            </a:r>
            <a:r>
              <a:rPr lang="ru-RU" altLang="en-US" sz="1400" dirty="0" smtClean="0">
                <a:latin typeface="Arial Narrow" panose="020B0606020202030204" pitchFamily="34" charset="0"/>
              </a:rPr>
              <a:t>!</a:t>
            </a:r>
          </a:p>
          <a:p>
            <a:endParaRPr lang="ru-RU" altLang="en-US" sz="1400" dirty="0">
              <a:latin typeface="Arial Narrow" panose="020B0606020202030204" pitchFamily="34" charset="0"/>
            </a:endParaRPr>
          </a:p>
          <a:p>
            <a:endParaRPr lang="ru-RU" altLang="en-US" sz="1400" dirty="0">
              <a:latin typeface="Arial Narrow" panose="020B0606020202030204" pitchFamily="34" charset="0"/>
            </a:endParaRPr>
          </a:p>
          <a:p>
            <a:endParaRPr lang="ru-RU" altLang="en-US" sz="1400" dirty="0">
              <a:latin typeface="Arial Narrow" panose="020B0606020202030204" pitchFamily="34" charset="0"/>
            </a:endParaRPr>
          </a:p>
          <a:p>
            <a:r>
              <a:rPr lang="ru-RU" altLang="en-US" sz="1400" dirty="0">
                <a:latin typeface="Arial Narrow" panose="020B0606020202030204" pitchFamily="34" charset="0"/>
              </a:rPr>
              <a:t>КОНТАКТЫ:</a:t>
            </a:r>
          </a:p>
          <a:p>
            <a:r>
              <a:rPr lang="ru-RU" altLang="en-US" sz="1400" dirty="0">
                <a:latin typeface="Arial Narrow" panose="020B0606020202030204" pitchFamily="34" charset="0"/>
              </a:rPr>
              <a:t>Сорокина Наталья</a:t>
            </a:r>
          </a:p>
          <a:p>
            <a:r>
              <a:rPr lang="ru-RU" altLang="en-US" sz="1400" dirty="0">
                <a:latin typeface="Arial Narrow" panose="020B0606020202030204" pitchFamily="34" charset="0"/>
              </a:rPr>
              <a:t>ассистент куратора, </a:t>
            </a:r>
            <a:r>
              <a:rPr lang="ru-RU" altLang="en-US" sz="1400" dirty="0" err="1" smtClean="0">
                <a:latin typeface="Arial Narrow" panose="020B0606020202030204" pitchFamily="34" charset="0"/>
              </a:rPr>
              <a:t>соорганизатор</a:t>
            </a:r>
            <a:r>
              <a:rPr lang="ru-RU" altLang="en-US" sz="1400" smtClean="0">
                <a:latin typeface="Arial Narrow" panose="020B0606020202030204" pitchFamily="34" charset="0"/>
              </a:rPr>
              <a:t>  </a:t>
            </a:r>
            <a:r>
              <a:rPr lang="ru-RU" altLang="en-US" sz="1400" dirty="0">
                <a:latin typeface="Arial Narrow" panose="020B0606020202030204" pitchFamily="34" charset="0"/>
              </a:rPr>
              <a:t>ДРЕВОЛЮЦИИ</a:t>
            </a:r>
          </a:p>
          <a:p>
            <a:r>
              <a:rPr lang="ru-RU" altLang="en-US" sz="1400" dirty="0">
                <a:latin typeface="Arial Narrow" panose="020B0606020202030204" pitchFamily="34" charset="0"/>
              </a:rPr>
              <a:t>+7 (985)641-69-20</a:t>
            </a:r>
          </a:p>
          <a:p>
            <a:r>
              <a:rPr lang="ru-RU" altLang="en-US" sz="1400" dirty="0">
                <a:latin typeface="Arial Narrow" panose="020B0606020202030204" pitchFamily="34" charset="0"/>
              </a:rPr>
              <a:t>sorknata@gmail.com </a:t>
            </a:r>
          </a:p>
          <a:p>
            <a:endParaRPr lang="ru-RU" altLang="en-US" sz="1400" dirty="0">
              <a:latin typeface="Arial Narrow" panose="020B0606020202030204" pitchFamily="34" charset="0"/>
            </a:endParaRPr>
          </a:p>
          <a:p>
            <a:r>
              <a:rPr lang="ru-RU" altLang="en-US" sz="1400" dirty="0">
                <a:latin typeface="Arial Narrow" panose="020B0606020202030204" pitchFamily="34" charset="0"/>
              </a:rPr>
              <a:t>www.re-wood.ru</a:t>
            </a:r>
          </a:p>
          <a:p>
            <a:r>
              <a:rPr lang="ru-RU" altLang="en-US" sz="1400" dirty="0">
                <a:latin typeface="Arial Narrow" panose="020B0606020202030204" pitchFamily="34" charset="0"/>
              </a:rPr>
              <a:t>vk.com/</a:t>
            </a:r>
            <a:r>
              <a:rPr lang="ru-RU" altLang="en-US" sz="1400" dirty="0" err="1">
                <a:latin typeface="Arial Narrow" panose="020B0606020202030204" pitchFamily="34" charset="0"/>
              </a:rPr>
              <a:t>rewoodlution</a:t>
            </a:r>
            <a:endParaRPr lang="ru-RU" altLang="en-US" sz="1400" dirty="0">
              <a:latin typeface="Arial Narrow" panose="020B0606020202030204" pitchFamily="34" charset="0"/>
            </a:endParaRPr>
          </a:p>
          <a:p>
            <a:r>
              <a:rPr lang="ru-RU" altLang="en-US" sz="1400" dirty="0">
                <a:latin typeface="Arial Narrow" panose="020B0606020202030204" pitchFamily="34" charset="0"/>
              </a:rPr>
              <a:t>facebook.com/</a:t>
            </a:r>
            <a:r>
              <a:rPr lang="ru-RU" altLang="en-US" sz="1400" dirty="0" err="1">
                <a:latin typeface="Arial Narrow" panose="020B0606020202030204" pitchFamily="34" charset="0"/>
              </a:rPr>
              <a:t>groups</a:t>
            </a:r>
            <a:r>
              <a:rPr lang="ru-RU" altLang="en-US" sz="1400" dirty="0">
                <a:latin typeface="Arial Narrow" panose="020B0606020202030204" pitchFamily="34" charset="0"/>
              </a:rPr>
              <a:t>/</a:t>
            </a:r>
            <a:r>
              <a:rPr lang="ru-RU" altLang="en-US" sz="1400" dirty="0" err="1">
                <a:latin typeface="Arial Narrow" panose="020B0606020202030204" pitchFamily="34" charset="0"/>
              </a:rPr>
              <a:t>rewoodlution</a:t>
            </a:r>
            <a:endParaRPr lang="ru-RU" altLang="en-US" sz="1400" dirty="0">
              <a:latin typeface="Arial Narrow" panose="020B0606020202030204" pitchFamily="34" charset="0"/>
            </a:endParaRPr>
          </a:p>
          <a:p>
            <a:r>
              <a:rPr lang="ru-RU" altLang="en-US" sz="1400" dirty="0">
                <a:latin typeface="Arial Narrow" panose="020B0606020202030204" pitchFamily="34" charset="0"/>
              </a:rPr>
              <a:t>instagram.com/</a:t>
            </a:r>
            <a:r>
              <a:rPr lang="ru-RU" altLang="en-US" sz="1400" dirty="0" err="1">
                <a:latin typeface="Arial Narrow" panose="020B0606020202030204" pitchFamily="34" charset="0"/>
              </a:rPr>
              <a:t>drevolyutsiya</a:t>
            </a:r>
            <a:r>
              <a:rPr lang="ru-RU" altLang="en-US" sz="1400" dirty="0">
                <a:latin typeface="Arial Narrow" panose="020B0606020202030204" pitchFamily="34" charset="0"/>
              </a:rPr>
              <a:t> </a:t>
            </a:r>
          </a:p>
          <a:p>
            <a:endParaRPr lang="ru-RU" altLang="en-US" sz="1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4703" y="1606556"/>
            <a:ext cx="7385942" cy="442138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Практикум по современной деревянной архитектуре ДРЕВОЛЮЦИЯ продолжает и развивает традиции творческих лабораторий и мастерских, в которых молодые профессионалы перенимают знания и умения у лучших современников. </a:t>
            </a:r>
            <a:endParaRPr lang="en-US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 практикума – дать молодым архитекторам чувство дерева и возможность поверить в себя. </a:t>
            </a:r>
            <a:endParaRPr lang="en-US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ДРЕВОЛЮЦИЯ – это платформа для общения и взаимодействия начинающих архитекторов, дизайнеров, конструкторов, столяров и плотников с признанными корифеями архитектуры, а также специалистами в сфере деревообработки и деревянного домостроения. 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en-US" sz="1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ru-RU" sz="1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Первый практикум ДРЕВОЛЮЦИЯ прошел в 2003 году в Галиче на базе «ПРОЕКТ ОБЛО». Затем, после длительного перерыва, практикум проведен в Санкт-Петербурге на базе государственной художественно-промышленной академии им А. Л. </a:t>
            </a:r>
            <a:r>
              <a:rPr lang="ru-RU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Штиглица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2015 году. С это момента он стал ежегодным. В 2016 ДРЕВОЛЮЦИЯ свершилась в парке и ботаническом саду Лесотехнического Университета им. С.И. Кирова в Санкт-Петербурге, в 2017 в усадьбе Суханово в Подмосковье, в 2018 в тереме </a:t>
            </a:r>
            <a:r>
              <a:rPr lang="ru-RU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Асташово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Костромской области, в 2019 на </a:t>
            </a:r>
            <a:r>
              <a:rPr lang="en-US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ARTPLAY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2020 онлайн в формате конкурса, в 2021 в Коломне, в 2022 на пилораме «ОБЛО» в Галиче, а в 2023</a:t>
            </a:r>
            <a:r>
              <a:rPr lang="en-US" alt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пройдет 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поселении Дмитриевском.</a:t>
            </a:r>
          </a:p>
          <a:p>
            <a:pPr algn="just">
              <a:spcBef>
                <a:spcPts val="0"/>
              </a:spcBef>
            </a:pP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участников практикума отмечены дипломами основных архитектурных премий: «Зодчество», АРХИ</a:t>
            </a:r>
            <a:r>
              <a:rPr lang="en-US" alt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WOOD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Awards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Золотое сечение.</a:t>
            </a:r>
          </a:p>
          <a:p>
            <a:pPr algn="just">
              <a:spcBef>
                <a:spcPts val="0"/>
              </a:spcBef>
            </a:pPr>
            <a:endParaRPr lang="en-US" sz="1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3681" y="557487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О ПРАКТИКУМЕ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12" y="3340008"/>
            <a:ext cx="1037016" cy="155536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75" y="4711312"/>
            <a:ext cx="2795980" cy="157320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007" y="1992316"/>
            <a:ext cx="1637610" cy="1390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18" y="4686439"/>
            <a:ext cx="2388819" cy="159254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77" y="2006653"/>
            <a:ext cx="2063889" cy="137592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705" y="642713"/>
            <a:ext cx="2033932" cy="135663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74" y="630067"/>
            <a:ext cx="2236987" cy="149146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27" y="4724212"/>
            <a:ext cx="1037017" cy="155568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6974" y="2179372"/>
            <a:ext cx="1382689" cy="103701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69" y="2014108"/>
            <a:ext cx="1390664" cy="1390664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36" y="642574"/>
            <a:ext cx="1369405" cy="136940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667" y="3333042"/>
            <a:ext cx="926842" cy="139026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50" y="1992228"/>
            <a:ext cx="2095297" cy="1396997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425" y="4704872"/>
            <a:ext cx="2362309" cy="1575021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85" y="3382561"/>
            <a:ext cx="2020774" cy="134718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34" y="630067"/>
            <a:ext cx="1842549" cy="1381912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307" y="3386901"/>
            <a:ext cx="2354063" cy="132528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77" y="4723304"/>
            <a:ext cx="2333520" cy="1555680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1" b="-1241"/>
          <a:stretch>
            <a:fillRect/>
          </a:stretch>
        </p:blipFill>
        <p:spPr>
          <a:xfrm>
            <a:off x="6614129" y="1996196"/>
            <a:ext cx="1836136" cy="1408576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71" y="633167"/>
            <a:ext cx="2082463" cy="1388309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64" y="3395665"/>
            <a:ext cx="2068694" cy="137568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31" y="3382410"/>
            <a:ext cx="1376754" cy="13767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8820" y="1606550"/>
            <a:ext cx="4577080" cy="4961890"/>
          </a:xfrm>
        </p:spPr>
        <p:txBody>
          <a:bodyPr>
            <a:normAutofit fontScale="60000" lnSpcReduction="20000"/>
          </a:bodyPr>
          <a:lstStyle/>
          <a:p>
            <a:pPr algn="just"/>
            <a:r>
              <a:rPr lang="ru-RU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Древолюции этого года исполняется 20 лет! В течении почти двадцати лет студенты со всей страны приезжают, чтобы получить бесценный практический опыт работы с деревом, воплотить свои мысли и идеи в материале.</a:t>
            </a:r>
          </a:p>
          <a:p>
            <a:pPr algn="just"/>
            <a:endParaRPr lang="ru-RU" sz="2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События ушедшего года заметно перенастроили вектор движения горожан из густонаселенных районов в дачные и сельские местности. Возможно, это временное явление, а возможно тенденция развивающейся «зеленой» экономики – частные дома и малоэтажная застройка скомпонованные в элементы общей инфраструктуры, взявшей лучшее от градостроительства и природы. </a:t>
            </a:r>
          </a:p>
          <a:p>
            <a:pPr algn="just"/>
            <a:endParaRPr lang="ru-RU" sz="2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свете этого, предложение провести практикум в уединенном поселении Дмитриевском оказалось, как никогда, уместным. Примыкающая к участку общественная территория с живописным прудом и лесом, станут предметом планировочной практики и традиционного строительства объектов </a:t>
            </a:r>
            <a:r>
              <a:rPr lang="ru-RU" sz="2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Древолюции</a:t>
            </a:r>
            <a:r>
              <a:rPr lang="ru-RU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В таких местах быт своеобразен, а участники практикума вообразят на сколько он может быть современным и качественным. Целью практикума этого года является выявление и решение проблем, связаных с планировочным решением поселения посредством архитектуры, создания общественных мест и предложение  развития градостроительного вектора поселения.</a:t>
            </a:r>
          </a:p>
          <a:p>
            <a:pPr algn="just"/>
            <a:endParaRPr lang="ru-RU" sz="2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Участников также ждет культурная программа: архитектурные встречи, посещение музеев г. Галич, кинопоказы, сессии с архитектурными фотографами, перформативная экспресс-практика и знакомство с местным колоритом.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3681" y="557487"/>
            <a:ext cx="16662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КОНЦЕПЦИЯ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202</a:t>
            </a:r>
            <a:r>
              <a:rPr lang="ru-RU" alt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Picture 1" descr="Снимок экрана (284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645" y="1675765"/>
            <a:ext cx="4398010" cy="2545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4703" y="1606556"/>
            <a:ext cx="3861507" cy="4430260"/>
          </a:xfrm>
        </p:spPr>
        <p:txBody>
          <a:bodyPr>
            <a:normAutofit/>
          </a:bodyPr>
          <a:lstStyle/>
          <a:p>
            <a:pPr algn="just"/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практикуме в максимально сжатые сроки участники проходят весь цикл строительства объектов из дерева: </a:t>
            </a:r>
          </a:p>
          <a:p>
            <a:pPr algn="just"/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глубоко знакомятся с местом и его историей; изучают ландшафт; вникают в пожелания управляющих местом; делают эскизы и макеты; учатся работать в команде; защищают идеи и получают разрешение на строительство; составляют спецификации на материалы; работают с деревом и осваивают инструменты; строят объекты своими руками; презентуют готовые работы жюри и прессе. </a:t>
            </a:r>
          </a:p>
          <a:p>
            <a:pPr algn="just"/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роцесс строительства происходит при участии специалистов из числа партнеров фестиваля. </a:t>
            </a:r>
          </a:p>
          <a:p>
            <a:pPr algn="just"/>
            <a:r>
              <a:rPr lang="ru-RU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В Дмитриевском мы планируем построить 5-7 объектов общественного пользования.</a:t>
            </a:r>
          </a:p>
          <a:p>
            <a:pPr algn="just"/>
            <a:r>
              <a:rPr lang="ru-RU" sz="1400" dirty="0">
                <a:latin typeface="Arial Narrow" panose="020B0606020202030204" pitchFamily="34" charset="0"/>
                <a:cs typeface="Arial" panose="020B0604020202020204" pitchFamily="34" charset="0"/>
              </a:rPr>
              <a:t>Все объекты будут вписаны в общий план благоустройства территории.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3681" y="557487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О ПРАКТИКУМЕ. ПРОЦЕСС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77" y="1606556"/>
            <a:ext cx="1843966" cy="12293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02" y="2961005"/>
            <a:ext cx="1844231" cy="12293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806" y="4446544"/>
            <a:ext cx="1843966" cy="10376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805" y="1646122"/>
            <a:ext cx="1843966" cy="12296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2"/>
          <a:stretch>
            <a:fillRect/>
          </a:stretch>
        </p:blipFill>
        <p:spPr>
          <a:xfrm>
            <a:off x="7217177" y="4315455"/>
            <a:ext cx="1843966" cy="116872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805" y="2961005"/>
            <a:ext cx="1843966" cy="1382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3681" y="557487"/>
            <a:ext cx="2427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О ПРАКТИКУМЕ. ТАЙМИНГ</a:t>
            </a:r>
          </a:p>
        </p:txBody>
      </p:sp>
      <p:graphicFrame>
        <p:nvGraphicFramePr>
          <p:cNvPr id="11" name="Таблица 11"/>
          <p:cNvGraphicFramePr>
            <a:graphicFrameLocks noGrp="1"/>
          </p:cNvGraphicFramePr>
          <p:nvPr/>
        </p:nvGraphicFramePr>
        <p:xfrm>
          <a:off x="2583815" y="1855470"/>
          <a:ext cx="8886825" cy="28644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88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 июля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altLang="en-US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|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заезд, знакомство участников 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 июля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|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знакомство с территорией, историей, задачами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23-26 июля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alt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|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проектирование, вводные беседы,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мастер-классы партнёров. Параллельная программа:                                                                   встречи с архитекторами, экскурсия по музеям Галича, кинопоказы, сессия с архитектурным фотографом,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перформативная практика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 июля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|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защита работ с макетами и презентациями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 июля-4 августа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|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строительство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августа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|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+mn-ea"/>
                        </a:rPr>
                        <a:t>сдача объектов, работа жюри и награждение победителей, вечеринка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августа                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ru-RU" altLang="en-US" sz="16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сдача объектов жюри деревни, праздник деревни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566" y="896041"/>
            <a:ext cx="8336397" cy="5899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3681" y="557487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О ПРАКТИКУМЕ. КУРАТОР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4703" y="1606556"/>
            <a:ext cx="3861507" cy="4430260"/>
          </a:xfrm>
        </p:spPr>
        <p:txBody>
          <a:bodyPr>
            <a:normAutofit/>
          </a:bodyPr>
          <a:lstStyle/>
          <a:p>
            <a:pPr algn="just"/>
            <a:r>
              <a:rPr lang="ru-RU" sz="13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Набор участников проходит без конкурсной основы с 19 мая по 1 июля. Анонсы были размещены на каналах </a:t>
            </a:r>
            <a:r>
              <a:rPr lang="ru-RU" sz="13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Древолюции</a:t>
            </a:r>
            <a:r>
              <a:rPr lang="en-US" sz="13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социальных сетях, а также в профессиональных изданиях </a:t>
            </a:r>
            <a:r>
              <a:rPr lang="en-US" sz="13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archi.ru </a:t>
            </a:r>
            <a:r>
              <a:rPr lang="ru-RU" sz="13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en-US" sz="13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architime.ru.</a:t>
            </a:r>
            <a:r>
              <a:rPr lang="ru-RU" sz="13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 конкурсного задания 2023 будет объявлена в день приезда всех участников. Претендентам предстоит сформулировать концепцию и реализовать на практикуме свои идеи. </a:t>
            </a:r>
            <a:endParaRPr lang="en-US" sz="13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Лучшие работы прокомментирует профессионально-творческое жюри, сформированное Николаем Владимировичем.</a:t>
            </a:r>
          </a:p>
          <a:p>
            <a:pPr algn="just"/>
            <a:r>
              <a:rPr lang="ru-RU" sz="13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практикуме будет участвовать около 40 человек – студентов архитектурных ВУЗов из Москвы, Санкт-Петербурга,  Казани, Екатеринбурга, Тамбова и Волгограда.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3681" y="557487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О ПРАКТИКУМЕ. УЧАСТНИКИ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02" y="1646122"/>
            <a:ext cx="1856356" cy="1854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49" y="1606556"/>
            <a:ext cx="1785014" cy="19327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02" y="3821686"/>
            <a:ext cx="3946104" cy="18547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454019"/>
            <a:ext cx="1884265" cy="576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8" y="1051085"/>
            <a:ext cx="1008431" cy="59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1" y="1051085"/>
            <a:ext cx="575475" cy="555472"/>
          </a:xfrm>
          <a:prstGeom prst="rect">
            <a:avLst/>
          </a:prstGeom>
        </p:spPr>
      </p:pic>
      <p:sp>
        <p:nvSpPr>
          <p:cNvPr id="7" name="Объект 2"/>
          <p:cNvSpPr txBox="1"/>
          <p:nvPr/>
        </p:nvSpPr>
        <p:spPr>
          <a:xfrm>
            <a:off x="2515151" y="1606558"/>
            <a:ext cx="4290609" cy="3409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В состав жюри практикума традиционно входят известные архитекторы, художники, скульпторы и культурологи:</a:t>
            </a:r>
          </a:p>
          <a:p>
            <a:pPr marL="0" indent="0" algn="just">
              <a:buNone/>
            </a:pP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Гнездилов Андрей, архитектор /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Кузембаев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Тотан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, архитектор / Лызлов Николай, архитектор /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Гонзалес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 Елена, архитектурный критик / Антонов Сергей, скульптор / Александров Кирилл, художник / Царёва Татьяна, историк архитектуры / Козак Игорь, архитектор / Демидов Борис, архитектор /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Тарабарина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 Юля, главный редактор портала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Архи.ру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. /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Шишалова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 Юля (Главный редактор журнала Проект Россия /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Кильпе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 Майя /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Ланге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 Антон, фотограф / Клепикова Елена / Лубны Алексей / </a:t>
            </a:r>
            <a:r>
              <a:rPr lang="ru-RU" sz="1300" dirty="0" err="1">
                <a:latin typeface="Arial Narrow" panose="020B0606020202030204" pitchFamily="34" charset="0"/>
                <a:cs typeface="Arial" panose="020B0604020202020204" pitchFamily="34" charset="0"/>
              </a:rPr>
              <a:t>Бабиевская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 Наталья, архитектор / Скуратов Сергей, архитектор / Меньшикова Надежда, Главный архитектор епархиального управления, г. </a:t>
            </a:r>
            <a:r>
              <a:rPr lang="ru-RU" sz="13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Галич</a:t>
            </a:r>
          </a:p>
          <a:p>
            <a:pPr marL="0" indent="0" algn="just">
              <a:buNone/>
            </a:pPr>
            <a:r>
              <a:rPr lang="ru-RU" sz="13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300" dirty="0">
                <a:latin typeface="Arial Narrow" panose="020B0606020202030204" pitchFamily="34" charset="0"/>
                <a:cs typeface="Arial" panose="020B0604020202020204" pitchFamily="34" charset="0"/>
              </a:rPr>
              <a:t>получить обратную связь от блестящих профессионалов, один из важных моментов участия в практикуме для молодых архитекторов.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3285" r="48369" b="35652"/>
          <a:stretch>
            <a:fillRect/>
          </a:stretch>
        </p:blipFill>
        <p:spPr>
          <a:xfrm>
            <a:off x="10272054" y="1067753"/>
            <a:ext cx="1286166" cy="14161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6"/>
          <a:stretch>
            <a:fillRect/>
          </a:stretch>
        </p:blipFill>
        <p:spPr>
          <a:xfrm>
            <a:off x="7509634" y="3342210"/>
            <a:ext cx="1612053" cy="13056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34" y="4647909"/>
            <a:ext cx="1416128" cy="14161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83681" y="557487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О ПРАКТИКУМЕ. ЖЮРИ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24" y="669954"/>
            <a:ext cx="1587989" cy="158798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86" y="669955"/>
            <a:ext cx="1305699" cy="13056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3285" r="48369" b="35652"/>
          <a:stretch>
            <a:fillRect/>
          </a:stretch>
        </p:blipFill>
        <p:spPr>
          <a:xfrm>
            <a:off x="10311331" y="669261"/>
            <a:ext cx="1286166" cy="141612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8570"/>
          <a:stretch>
            <a:fillRect/>
          </a:stretch>
        </p:blipFill>
        <p:spPr>
          <a:xfrm>
            <a:off x="7509634" y="1950868"/>
            <a:ext cx="1457537" cy="1416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44" y="3351689"/>
            <a:ext cx="1366277" cy="13662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r="27849" b="11879"/>
          <a:stretch>
            <a:fillRect/>
          </a:stretch>
        </p:blipFill>
        <p:spPr>
          <a:xfrm>
            <a:off x="8964852" y="1943835"/>
            <a:ext cx="1348799" cy="14238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t="1927" r="32440" b="-1927"/>
          <a:stretch>
            <a:fillRect/>
          </a:stretch>
        </p:blipFill>
        <p:spPr>
          <a:xfrm>
            <a:off x="10311331" y="1943479"/>
            <a:ext cx="1288874" cy="1438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0"/>
          <a:stretch>
            <a:fillRect/>
          </a:stretch>
        </p:blipFill>
        <p:spPr>
          <a:xfrm>
            <a:off x="8969761" y="3366996"/>
            <a:ext cx="1313149" cy="1380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03" y="4647909"/>
            <a:ext cx="1416128" cy="14161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r="24859" b="22445"/>
          <a:stretch>
            <a:fillRect/>
          </a:stretch>
        </p:blipFill>
        <p:spPr>
          <a:xfrm>
            <a:off x="10183986" y="4637563"/>
            <a:ext cx="1443335" cy="14161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1192</Words>
  <Application>Microsoft Office PowerPoint</Application>
  <PresentationFormat>Широкоэкранный</PresentationFormat>
  <Paragraphs>132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Bahnschrift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Светлана</cp:lastModifiedBy>
  <cp:revision>111</cp:revision>
  <dcterms:created xsi:type="dcterms:W3CDTF">2017-06-01T09:30:00Z</dcterms:created>
  <dcterms:modified xsi:type="dcterms:W3CDTF">2023-06-19T09:47:04Z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D821FFB1F0544003B8357E3CA99117FD</vt:lpwstr>
  </property>
  <property fmtid="{D5CDD505-2E9C-101B-9397-08002B2CF9AE}" pid="3" name="KSOProductBuildVer">
    <vt:lpwstr>1033-11.2.0.11219</vt:lpwstr>
  </property>
</Properties>
</file>